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6"/>
  </p:notesMasterIdLst>
  <p:sldIdLst>
    <p:sldId id="256" r:id="rId5"/>
  </p:sldIdLst>
  <p:sldSz cx="43891200" cy="438912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24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1803E"/>
    <a:srgbClr val="EB9146"/>
    <a:srgbClr val="FF9A49"/>
    <a:srgbClr val="F76764"/>
    <a:srgbClr val="65A6F5"/>
    <a:srgbClr val="005DAF"/>
    <a:srgbClr val="00C800"/>
    <a:srgbClr val="006BCB"/>
    <a:srgbClr val="003E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8" autoAdjust="0"/>
    <p:restoredTop sz="94782" autoAdjust="0"/>
  </p:normalViewPr>
  <p:slideViewPr>
    <p:cSldViewPr snapToGrid="0" snapToObjects="1">
      <p:cViewPr varScale="1">
        <p:scale>
          <a:sx n="16" d="100"/>
          <a:sy n="16" d="100"/>
        </p:scale>
        <p:origin x="1416" y="320"/>
      </p:cViewPr>
      <p:guideLst>
        <p:guide orient="horz" pos="13824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7E09A-3CD4-6747-8FD8-849BB7EE99CF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F21A1-D78E-C044-91C4-630D2B008D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50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4500" y="685800"/>
            <a:ext cx="3429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3F21A1-D78E-C044-91C4-630D2B008D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38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3634723"/>
            <a:ext cx="37307520" cy="940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24871680"/>
            <a:ext cx="30723840" cy="11216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757687"/>
            <a:ext cx="9875520" cy="37449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757687"/>
            <a:ext cx="28895040" cy="374497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8204163"/>
            <a:ext cx="37307520" cy="871728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8602967"/>
            <a:ext cx="37307520" cy="9601197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10241284"/>
            <a:ext cx="19385280" cy="2896616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10241284"/>
            <a:ext cx="19385280" cy="2896616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9824723"/>
            <a:ext cx="19392902" cy="4094477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3919200"/>
            <a:ext cx="19392902" cy="2528824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9824723"/>
            <a:ext cx="19400520" cy="4094477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3919200"/>
            <a:ext cx="19400520" cy="2528824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747520"/>
            <a:ext cx="14439902" cy="743712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747524"/>
            <a:ext cx="24536400" cy="37459923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9184644"/>
            <a:ext cx="14439902" cy="30022803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30723840"/>
            <a:ext cx="26334720" cy="3627123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3921760"/>
            <a:ext cx="26334720" cy="2633472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34350963"/>
            <a:ext cx="26334720" cy="5151117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757683"/>
            <a:ext cx="39502080" cy="73152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10241284"/>
            <a:ext cx="39502080" cy="28966163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40680643"/>
            <a:ext cx="1024128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40680643"/>
            <a:ext cx="1389888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40680643"/>
            <a:ext cx="1024128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gif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392848" y="29989945"/>
            <a:ext cx="14224003" cy="13547293"/>
          </a:xfrm>
          <a:prstGeom prst="rect">
            <a:avLst/>
          </a:prstGeom>
          <a:solidFill>
            <a:schemeClr val="bg1"/>
          </a:solidFill>
          <a:ln w="12700">
            <a:solidFill>
              <a:srgbClr val="003E7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t"/>
          <a:lstStyle/>
          <a:p>
            <a:pPr algn="ctr"/>
            <a:r>
              <a:rPr lang="en-US" sz="7200" b="1" dirty="0">
                <a:solidFill>
                  <a:schemeClr val="tx1"/>
                </a:solidFill>
              </a:rPr>
              <a:t>Harvey Analytics Response Team (HART)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"/>
            <a:ext cx="43891200" cy="6304214"/>
          </a:xfrm>
          <a:prstGeom prst="rect">
            <a:avLst/>
          </a:prstGeom>
          <a:solidFill>
            <a:srgbClr val="003E74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57600" tIns="219456" rIns="3657600" bIns="219456" rtlCol="0" anchor="ctr"/>
          <a:lstStyle/>
          <a:p>
            <a:pPr algn="ctr"/>
            <a:r>
              <a:rPr lang="en-US" sz="9600" b="1" dirty="0"/>
              <a:t>Leveraging Data Analytics and IT to Support</a:t>
            </a:r>
          </a:p>
          <a:p>
            <a:pPr algn="ctr"/>
            <a:r>
              <a:rPr lang="en-US" sz="9600" b="1" dirty="0"/>
              <a:t>Rice University's Culture of Care During Hurricane Harvey</a:t>
            </a:r>
          </a:p>
          <a:p>
            <a:pPr algn="ctr"/>
            <a:r>
              <a:rPr lang="en-US" sz="7200" dirty="0"/>
              <a:t>Max Grossman, Joshua Tootoo, Claire Osgood, Alex Hayes, </a:t>
            </a:r>
            <a:r>
              <a:rPr lang="en-US" sz="7200" dirty="0" err="1"/>
              <a:t>Rushi</a:t>
            </a:r>
            <a:r>
              <a:rPr lang="en-US" sz="7200" dirty="0"/>
              <a:t> </a:t>
            </a:r>
            <a:r>
              <a:rPr lang="en-US" sz="7200" dirty="0" err="1"/>
              <a:t>Bhalani</a:t>
            </a:r>
            <a:r>
              <a:rPr lang="en-US" sz="7200" dirty="0"/>
              <a:t>,</a:t>
            </a:r>
          </a:p>
          <a:p>
            <a:pPr algn="ctr"/>
            <a:r>
              <a:rPr lang="en-US" sz="7200" dirty="0"/>
              <a:t>Spencer Chang, </a:t>
            </a:r>
            <a:r>
              <a:rPr lang="en-US" sz="7200" dirty="0" err="1"/>
              <a:t>Napas</a:t>
            </a:r>
            <a:r>
              <a:rPr lang="en-US" sz="7200" dirty="0"/>
              <a:t> </a:t>
            </a:r>
            <a:r>
              <a:rPr lang="en-US" sz="7200" dirty="0" err="1"/>
              <a:t>Udomsak</a:t>
            </a:r>
            <a:r>
              <a:rPr lang="en-US" sz="7200" dirty="0"/>
              <a:t>, Marie Lynn Miranda</a:t>
            </a:r>
          </a:p>
          <a:p>
            <a:pPr algn="ctr"/>
            <a:r>
              <a:rPr lang="en-US" sz="7200" i="1" dirty="0"/>
              <a:t>Rice University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396267" y="6550437"/>
            <a:ext cx="14224003" cy="20409123"/>
          </a:xfrm>
          <a:prstGeom prst="rect">
            <a:avLst/>
          </a:prstGeom>
          <a:solidFill>
            <a:schemeClr val="bg1"/>
          </a:solidFill>
          <a:ln w="12700">
            <a:solidFill>
              <a:srgbClr val="003E7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t"/>
          <a:lstStyle/>
          <a:p>
            <a:pPr algn="ctr"/>
            <a:r>
              <a:rPr lang="en-US" sz="7200" b="1" dirty="0">
                <a:solidFill>
                  <a:srgbClr val="000000"/>
                </a:solidFill>
              </a:rPr>
              <a:t>Analyses (cont’d)</a:t>
            </a:r>
          </a:p>
          <a:p>
            <a:pPr algn="ctr"/>
            <a:endParaRPr lang="en-US" sz="2400" b="1" dirty="0">
              <a:solidFill>
                <a:srgbClr val="000000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0000"/>
                </a:solidFill>
              </a:rPr>
              <a:t>Geospatial</a:t>
            </a:r>
            <a:r>
              <a:rPr lang="en-US" sz="4800" dirty="0">
                <a:solidFill>
                  <a:srgbClr val="000000"/>
                </a:solidFill>
              </a:rPr>
              <a:t> - Harvey impact closely tied to location, rapidly evolving situation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000000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0000"/>
                </a:solidFill>
              </a:rPr>
              <a:t>Childcare</a:t>
            </a:r>
            <a:r>
              <a:rPr lang="en-US" sz="4800" dirty="0">
                <a:solidFill>
                  <a:srgbClr val="000000"/>
                </a:solidFill>
              </a:rPr>
              <a:t> -</a:t>
            </a:r>
            <a:r>
              <a:rPr lang="en-US" sz="4800" dirty="0">
                <a:solidFill>
                  <a:schemeClr val="tx1"/>
                </a:solidFill>
              </a:rPr>
              <a:t> Many Rice community members have children; school closings </a:t>
            </a:r>
            <a:r>
              <a:rPr lang="en-US" sz="48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4800" dirty="0">
                <a:solidFill>
                  <a:schemeClr val="tx1"/>
                </a:solidFill>
              </a:rPr>
              <a:t>childcare needs exploded.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/>
              </a:solidFill>
            </a:endParaRPr>
          </a:p>
          <a:p>
            <a:endParaRPr lang="en-US" sz="4800" dirty="0">
              <a:solidFill>
                <a:schemeClr val="tx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tx1"/>
                </a:solidFill>
              </a:rPr>
              <a:t>Course Impact</a:t>
            </a:r>
            <a:r>
              <a:rPr lang="en-US" sz="4800" dirty="0">
                <a:solidFill>
                  <a:schemeClr val="tx1"/>
                </a:solidFill>
              </a:rPr>
              <a:t> - which instructors had their ability to teach impacted?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4887781" y="6550436"/>
            <a:ext cx="14224003" cy="19111757"/>
          </a:xfrm>
          <a:prstGeom prst="rect">
            <a:avLst/>
          </a:prstGeom>
          <a:solidFill>
            <a:schemeClr val="bg1"/>
          </a:solidFill>
          <a:ln w="12700">
            <a:solidFill>
              <a:srgbClr val="003E7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t"/>
          <a:lstStyle/>
          <a:p>
            <a:pPr algn="ctr"/>
            <a:r>
              <a:rPr lang="en-US" sz="7200" b="1" dirty="0">
                <a:solidFill>
                  <a:srgbClr val="000000"/>
                </a:solidFill>
              </a:rPr>
              <a:t>The Data</a:t>
            </a:r>
          </a:p>
          <a:p>
            <a:pPr algn="ctr"/>
            <a:endParaRPr lang="en-US" sz="2400" dirty="0">
              <a:solidFill>
                <a:srgbClr val="000000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</a:rPr>
              <a:t>Non-existent analytics/visualization capability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</a:rPr>
              <a:t>Many useful static datasets, but siloed</a:t>
            </a:r>
          </a:p>
          <a:p>
            <a:pPr marL="1371600" lvl="1" indent="-914400">
              <a:buFont typeface="+mj-lt"/>
              <a:buAutoNum type="arabicPeriod"/>
            </a:pPr>
            <a:r>
              <a:rPr lang="en-US" sz="4800" dirty="0">
                <a:solidFill>
                  <a:srgbClr val="000000"/>
                </a:solidFill>
              </a:rPr>
              <a:t>BANNER: HR data on all Rice staff/students</a:t>
            </a:r>
          </a:p>
          <a:p>
            <a:pPr marL="1371600" lvl="1" indent="-914400">
              <a:buFont typeface="+mj-lt"/>
              <a:buAutoNum type="arabicPeriod"/>
            </a:pPr>
            <a:r>
              <a:rPr lang="en-US" sz="4800" dirty="0">
                <a:solidFill>
                  <a:srgbClr val="000000"/>
                </a:solidFill>
              </a:rPr>
              <a:t>Course Listing: info on all current courses, including # students enrolled and instructors</a:t>
            </a:r>
          </a:p>
          <a:p>
            <a:pPr marL="1371600" lvl="1" indent="-914400">
              <a:buFont typeface="+mj-lt"/>
              <a:buAutoNum type="arabicPeriod"/>
            </a:pPr>
            <a:r>
              <a:rPr lang="en-US" sz="4800" dirty="0">
                <a:solidFill>
                  <a:srgbClr val="000000"/>
                </a:solidFill>
              </a:rPr>
              <a:t>Student Housing: listing of all on-campus students</a:t>
            </a: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2848" y="6550437"/>
            <a:ext cx="14224003" cy="11956364"/>
          </a:xfrm>
          <a:prstGeom prst="rect">
            <a:avLst/>
          </a:prstGeom>
          <a:solidFill>
            <a:schemeClr val="bg1"/>
          </a:solidFill>
          <a:ln w="12700">
            <a:solidFill>
              <a:srgbClr val="003E7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t"/>
          <a:lstStyle/>
          <a:p>
            <a:pPr algn="ctr"/>
            <a:r>
              <a:rPr lang="en-US" sz="7200" b="1" dirty="0">
                <a:solidFill>
                  <a:schemeClr val="tx1"/>
                </a:solidFill>
              </a:rPr>
              <a:t>Hurricane Harvey</a:t>
            </a:r>
          </a:p>
          <a:p>
            <a:pPr algn="ctr"/>
            <a:endParaRPr lang="en-US" sz="2400" i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tx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Category 4 hurricane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Up to 132 MPH winds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&gt; 44 inches of rainfall (more than all of 2014)</a:t>
            </a:r>
          </a:p>
          <a:p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2848" y="18912186"/>
            <a:ext cx="14224003" cy="10672375"/>
          </a:xfrm>
          <a:prstGeom prst="rect">
            <a:avLst/>
          </a:prstGeom>
          <a:solidFill>
            <a:schemeClr val="bg1"/>
          </a:solidFill>
          <a:ln w="12700">
            <a:solidFill>
              <a:srgbClr val="003E7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t"/>
          <a:lstStyle/>
          <a:p>
            <a:pPr algn="ctr"/>
            <a:r>
              <a:rPr lang="en-US" sz="7200" b="1" dirty="0">
                <a:solidFill>
                  <a:schemeClr val="tx1"/>
                </a:solidFill>
              </a:rPr>
              <a:t>Impact on Rice/Houston Community</a:t>
            </a:r>
          </a:p>
          <a:p>
            <a:pPr algn="ctr"/>
            <a:endParaRPr lang="en-US" sz="4800" b="1" dirty="0">
              <a:solidFill>
                <a:schemeClr val="tx1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</a:rPr>
              <a:t>High variation in impact motivates fine grain data collection and analysis</a:t>
            </a:r>
          </a:p>
          <a:p>
            <a:pPr marL="1371600" lvl="1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</a:rPr>
              <a:t>For some, little or no impact</a:t>
            </a:r>
          </a:p>
          <a:p>
            <a:pPr marL="1371600" lvl="1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</a:rPr>
              <a:t>For others, complete loss of home, vehicle, property, etc.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</a:rPr>
              <a:t>Rice University Culture of Care - we are responsible to and support our community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</a:rPr>
              <a:t>How can information technology, advanced education, and data analytics support a Culture of Care during a natural disaster?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9396267" y="27119898"/>
            <a:ext cx="14224003" cy="10340022"/>
          </a:xfrm>
          <a:prstGeom prst="rect">
            <a:avLst/>
          </a:prstGeom>
          <a:solidFill>
            <a:schemeClr val="bg1"/>
          </a:solidFill>
          <a:ln w="12700">
            <a:solidFill>
              <a:srgbClr val="003E7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t"/>
          <a:lstStyle/>
          <a:p>
            <a:pPr algn="ctr"/>
            <a:r>
              <a:rPr lang="en-US" sz="7700" b="1" dirty="0">
                <a:solidFill>
                  <a:schemeClr val="tx1"/>
                </a:solidFill>
              </a:rPr>
              <a:t>Lessons Learned</a:t>
            </a:r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Central data gathering, local action effective way to implement disaster relief.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Achieving high response rates crucial to effective response planning – requires active engagement.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Feedback loop to communication, services, and policy important for sense of community.</a:t>
            </a:r>
          </a:p>
          <a:p>
            <a:pPr marL="685800" indent="-6858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Value of information decreases with age; current infrastructure is not ready for real time, rapid response to natural/manmade disasters – too much manual intervention required between data ingest and knowledge/wisdom development.</a:t>
            </a:r>
          </a:p>
          <a:p>
            <a:endParaRPr lang="en-US" sz="4800" b="1" dirty="0">
              <a:solidFill>
                <a:srgbClr val="00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55" y="894576"/>
            <a:ext cx="3840480" cy="4016002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4887781" y="25937478"/>
            <a:ext cx="14224003" cy="17599760"/>
          </a:xfrm>
          <a:prstGeom prst="rect">
            <a:avLst/>
          </a:prstGeom>
          <a:solidFill>
            <a:schemeClr val="bg1"/>
          </a:solidFill>
          <a:ln w="12700">
            <a:solidFill>
              <a:srgbClr val="003E7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t"/>
          <a:lstStyle/>
          <a:p>
            <a:pPr algn="ctr"/>
            <a:r>
              <a:rPr lang="en-US" sz="7200" b="1" dirty="0">
                <a:solidFill>
                  <a:srgbClr val="000000"/>
                </a:solidFill>
              </a:rPr>
              <a:t>Analyses</a:t>
            </a:r>
          </a:p>
          <a:p>
            <a:pPr algn="ctr"/>
            <a:endParaRPr lang="en-US" sz="2400" dirty="0">
              <a:solidFill>
                <a:srgbClr val="00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0000"/>
                </a:solidFill>
              </a:rPr>
              <a:t>Response Rate</a:t>
            </a:r>
            <a:r>
              <a:rPr lang="en-US" sz="4800" dirty="0">
                <a:solidFill>
                  <a:srgbClr val="000000"/>
                </a:solidFill>
              </a:rPr>
              <a:t> - key to accurate planning, who is not responding? How can we reach them?</a:t>
            </a: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0000"/>
                </a:solidFill>
              </a:rPr>
              <a:t>Loss of Housing</a:t>
            </a:r>
            <a:r>
              <a:rPr lang="en-US" sz="4800" dirty="0">
                <a:solidFill>
                  <a:srgbClr val="000000"/>
                </a:solidFill>
              </a:rPr>
              <a:t> - analysis showed many in Rice community saw significant flood damage</a:t>
            </a: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  <a:p>
            <a:pPr algn="ctr"/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94" name="Picture 93" descr="https://static.seattletimes.com/wp-content/uploads/2017/08/harvey-667x445.gif">
            <a:extLst>
              <a:ext uri="{FF2B5EF4-FFF2-40B4-BE49-F238E27FC236}">
                <a16:creationId xmlns:a16="http://schemas.microsoft.com/office/drawing/2014/main" id="{9960C187-00DC-41F1-B22A-8F7F8AE223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990" y="8387147"/>
            <a:ext cx="9611662" cy="6412256"/>
          </a:xfrm>
          <a:prstGeom prst="rect">
            <a:avLst/>
          </a:prstGeom>
          <a:noFill/>
          <a:extLst/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2011912B-D96C-431C-8018-B49982D4F239}"/>
              </a:ext>
            </a:extLst>
          </p:cNvPr>
          <p:cNvSpPr/>
          <p:nvPr/>
        </p:nvSpPr>
        <p:spPr>
          <a:xfrm>
            <a:off x="595611" y="34249965"/>
            <a:ext cx="6540379" cy="8726835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t"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People and software</a:t>
            </a:r>
          </a:p>
          <a:p>
            <a:pPr marL="1371600" lvl="1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Four undergrads, one postdoc, two research scientists, one Provost</a:t>
            </a:r>
          </a:p>
          <a:p>
            <a:pPr marL="1371600" lvl="1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R, Python, Box, Pandas, Slack, </a:t>
            </a:r>
            <a:r>
              <a:rPr lang="en-US" sz="4800" dirty="0" err="1">
                <a:solidFill>
                  <a:schemeClr val="tx1"/>
                </a:solidFill>
              </a:rPr>
              <a:t>matplotlib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CF6A182-F2AA-4CEE-A4BD-AE0DDD6624E7}"/>
              </a:ext>
            </a:extLst>
          </p:cNvPr>
          <p:cNvSpPr/>
          <p:nvPr/>
        </p:nvSpPr>
        <p:spPr>
          <a:xfrm>
            <a:off x="561564" y="32686094"/>
            <a:ext cx="14041733" cy="1690860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t"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/>
                </a:solidFill>
              </a:rPr>
              <a:t>Ad-hoc analytics capability created  immediately post-Harvey to support Rice’s disaster response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F6E697D2-99F9-4876-A875-833F91B971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966" y="35490266"/>
            <a:ext cx="7636219" cy="6749120"/>
          </a:xfrm>
          <a:prstGeom prst="rect">
            <a:avLst/>
          </a:prstGeom>
          <a:noFill/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1E592C3B-C63D-4A7F-8A50-9841F0D04B28}"/>
              </a:ext>
            </a:extLst>
          </p:cNvPr>
          <p:cNvSpPr/>
          <p:nvPr/>
        </p:nvSpPr>
        <p:spPr>
          <a:xfrm>
            <a:off x="14887783" y="13972735"/>
            <a:ext cx="8108396" cy="5342722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t"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</a:rPr>
              <a:t>Primary dynamic data set: Needs Assessment Survey</a:t>
            </a:r>
          </a:p>
          <a:p>
            <a:pPr marL="1371600" lvl="1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</a:rPr>
              <a:t>Collected information on Harvey’s impact</a:t>
            </a:r>
          </a:p>
          <a:p>
            <a:pPr marL="1371600" lvl="1" indent="-6858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0000"/>
                </a:solidFill>
              </a:rPr>
              <a:t>Housing damage, vehicle damage, loss of power/internet, etc.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9E0C00A2-A150-4B51-A828-510793BD9A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4580" y="12922495"/>
            <a:ext cx="5705278" cy="68835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7AD8B5B-9156-4A4C-8C4D-C038633221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53262" y="20081358"/>
            <a:ext cx="7020148" cy="530555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F4367307-5F57-42CB-BED1-9500CF52E8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334" y="29265160"/>
            <a:ext cx="7215779" cy="544998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1BF52A89-63A0-447E-91DB-AA9B512A1D6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4236" y="29338931"/>
            <a:ext cx="7018641" cy="5376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9F7930-8254-487A-9D60-5C6F6553A483}"/>
              </a:ext>
            </a:extLst>
          </p:cNvPr>
          <p:cNvSpPr txBox="1"/>
          <p:nvPr/>
        </p:nvSpPr>
        <p:spPr>
          <a:xfrm>
            <a:off x="20670652" y="33531524"/>
            <a:ext cx="18473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42A3F-B02C-4F35-A64B-C5BBF0A3CC7E}"/>
              </a:ext>
            </a:extLst>
          </p:cNvPr>
          <p:cNvSpPr txBox="1"/>
          <p:nvPr/>
        </p:nvSpPr>
        <p:spPr>
          <a:xfrm>
            <a:off x="14901335" y="34826008"/>
            <a:ext cx="701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Response rate by reporting unit over time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8A0BD4F-BACA-4CA5-96B1-3E50CC00AB7A}"/>
              </a:ext>
            </a:extLst>
          </p:cNvPr>
          <p:cNvSpPr txBox="1"/>
          <p:nvPr/>
        </p:nvSpPr>
        <p:spPr>
          <a:xfrm>
            <a:off x="22067807" y="34762610"/>
            <a:ext cx="701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Geographic distribution of responses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AE296F-C476-4AA9-B173-DE762444D5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51429" y="37619085"/>
            <a:ext cx="14030450" cy="57958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53D062-F957-4DEE-82FF-43386A4D6035}"/>
              </a:ext>
            </a:extLst>
          </p:cNvPr>
          <p:cNvSpPr/>
          <p:nvPr/>
        </p:nvSpPr>
        <p:spPr>
          <a:xfrm>
            <a:off x="29648729" y="9791007"/>
            <a:ext cx="4197926" cy="59647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err="1">
                <a:solidFill>
                  <a:srgbClr val="FF0000"/>
                </a:solidFill>
              </a:rPr>
              <a:t>AlertHouston</a:t>
            </a:r>
            <a:endParaRPr lang="en-US" sz="4000" b="1" dirty="0">
              <a:solidFill>
                <a:srgbClr val="FF0000"/>
              </a:solidFill>
            </a:endParaRPr>
          </a:p>
          <a:p>
            <a:r>
              <a:rPr lang="en-US" sz="3600" dirty="0">
                <a:solidFill>
                  <a:schemeClr val="tx1"/>
                </a:solidFill>
              </a:rPr>
              <a:t>Voluntary Evacuation for Flooded Homes in West Houston.</a:t>
            </a:r>
          </a:p>
          <a:p>
            <a:endParaRPr lang="en-US" sz="3600" dirty="0">
              <a:solidFill>
                <a:schemeClr val="tx1"/>
              </a:solidFill>
            </a:endParaRPr>
          </a:p>
          <a:p>
            <a:pPr marL="685800" indent="-685800">
              <a:buFontTx/>
              <a:buChar char="-"/>
            </a:pPr>
            <a:r>
              <a:rPr lang="en-US" sz="3200" dirty="0">
                <a:solidFill>
                  <a:schemeClr val="tx1"/>
                </a:solidFill>
              </a:rPr>
              <a:t>From State Highway 6 to South Gessner</a:t>
            </a:r>
          </a:p>
          <a:p>
            <a:pPr marL="685800" indent="-685800">
              <a:buFontTx/>
              <a:buChar char="-"/>
            </a:pPr>
            <a:r>
              <a:rPr lang="en-US" sz="3200" dirty="0">
                <a:solidFill>
                  <a:schemeClr val="tx1"/>
                </a:solidFill>
              </a:rPr>
              <a:t>From Interstate Highway 10/Katy Freeway south to Briar Forest</a:t>
            </a:r>
          </a:p>
        </p:txBody>
      </p:sp>
      <p:pic>
        <p:nvPicPr>
          <p:cNvPr id="129" name="Picture 1" descr="image001">
            <a:extLst>
              <a:ext uri="{FF2B5EF4-FFF2-40B4-BE49-F238E27FC236}">
                <a16:creationId xmlns:a16="http://schemas.microsoft.com/office/drawing/2014/main" id="{43A10DD3-7F9A-41A6-875F-061D132FC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1318" y="9934467"/>
            <a:ext cx="4749029" cy="567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C4E2B3A5-C5D7-4242-8E4F-9AC2797D0E99}"/>
              </a:ext>
            </a:extLst>
          </p:cNvPr>
          <p:cNvSpPr txBox="1"/>
          <p:nvPr/>
        </p:nvSpPr>
        <p:spPr>
          <a:xfrm>
            <a:off x="39845673" y="9885272"/>
            <a:ext cx="3618439" cy="550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How many total Rice community members in this spatially defined area: 160</a:t>
            </a:r>
          </a:p>
          <a:p>
            <a:endParaRPr lang="en-US" sz="3200" dirty="0"/>
          </a:p>
          <a:p>
            <a:r>
              <a:rPr lang="en-US" sz="3200" dirty="0"/>
              <a:t>How many have we heard from: 90</a:t>
            </a:r>
          </a:p>
          <a:p>
            <a:endParaRPr lang="en-US" sz="3200" dirty="0"/>
          </a:p>
          <a:p>
            <a:r>
              <a:rPr lang="en-US" sz="3200" dirty="0"/>
              <a:t>How many have we not heard from: 70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4426A5B-25A2-48B7-8A94-22A88D54F2AB}"/>
              </a:ext>
            </a:extLst>
          </p:cNvPr>
          <p:cNvSpPr/>
          <p:nvPr/>
        </p:nvSpPr>
        <p:spPr>
          <a:xfrm>
            <a:off x="33984241" y="12221058"/>
            <a:ext cx="429491" cy="837628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7320755A-3FFF-470E-9461-5317298CE80A}"/>
              </a:ext>
            </a:extLst>
          </p:cNvPr>
          <p:cNvSpPr/>
          <p:nvPr/>
        </p:nvSpPr>
        <p:spPr>
          <a:xfrm>
            <a:off x="39358264" y="12221058"/>
            <a:ext cx="429491" cy="837628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65B2C-6558-4A62-AC13-C16D5A80FC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969528" y="17914540"/>
            <a:ext cx="11346871" cy="3951074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CBA66C25-792F-428C-A79A-BF75369E52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4961" y="24072513"/>
            <a:ext cx="7026001" cy="2621192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3BCF0F4A-4785-446B-9805-A71661D160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7244" y="24072512"/>
            <a:ext cx="6987717" cy="2714483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E615C658-4D9C-4988-8FEB-C49A3AAB9EBF}"/>
              </a:ext>
            </a:extLst>
          </p:cNvPr>
          <p:cNvSpPr/>
          <p:nvPr/>
        </p:nvSpPr>
        <p:spPr>
          <a:xfrm>
            <a:off x="29396267" y="37619085"/>
            <a:ext cx="14224003" cy="5918153"/>
          </a:xfrm>
          <a:prstGeom prst="rect">
            <a:avLst/>
          </a:prstGeom>
          <a:solidFill>
            <a:schemeClr val="bg1"/>
          </a:solidFill>
          <a:ln w="12700">
            <a:solidFill>
              <a:srgbClr val="003E7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38912" tIns="219456" rIns="438912" bIns="219456" rtlCol="0" anchor="t"/>
          <a:lstStyle/>
          <a:p>
            <a:pPr algn="ctr"/>
            <a:r>
              <a:rPr lang="en-US" sz="7700" b="1" dirty="0">
                <a:solidFill>
                  <a:schemeClr val="tx1"/>
                </a:solidFill>
              </a:rPr>
              <a:t>Proposed Future Infrastructure</a:t>
            </a:r>
            <a:endParaRPr lang="en-US" sz="2400" b="1" dirty="0">
              <a:solidFill>
                <a:schemeClr val="tx1"/>
              </a:solidFill>
            </a:endParaRPr>
          </a:p>
          <a:p>
            <a:pPr algn="ctr"/>
            <a:endParaRPr lang="en-US" sz="2400" b="1" dirty="0">
              <a:solidFill>
                <a:schemeClr val="tx1"/>
              </a:solidFill>
            </a:endParaRPr>
          </a:p>
          <a:p>
            <a:endParaRPr lang="en-US" sz="4800" b="1" dirty="0">
              <a:solidFill>
                <a:srgbClr val="000000"/>
              </a:solidFill>
            </a:endParaRP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5B782748-785D-487E-AB99-1C37D576B8C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946" y="39016502"/>
            <a:ext cx="10031533" cy="4398392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7E260A-B8BD-4A98-811E-4D43BAD36D85}"/>
              </a:ext>
            </a:extLst>
          </p:cNvPr>
          <p:cNvSpPr txBox="1"/>
          <p:nvPr/>
        </p:nvSpPr>
        <p:spPr>
          <a:xfrm>
            <a:off x="30911817" y="15772373"/>
            <a:ext cx="11404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Point locations have been masked to prevent identification.</a:t>
            </a:r>
          </a:p>
        </p:txBody>
      </p:sp>
    </p:spTree>
    <p:extLst>
      <p:ext uri="{BB962C8B-B14F-4D97-AF65-F5344CB8AC3E}">
        <p14:creationId xmlns:p14="http://schemas.microsoft.com/office/powerpoint/2010/main" val="119340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2880</TotalTime>
  <Words>496</Words>
  <Application>Microsoft Macintosh PowerPoint</Application>
  <PresentationFormat>Custom</PresentationFormat>
  <Paragraphs>130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George, Nevin (CRHS)</cp:lastModifiedBy>
  <cp:revision>357</cp:revision>
  <dcterms:created xsi:type="dcterms:W3CDTF">2010-04-12T23:12:02Z</dcterms:created>
  <dcterms:modified xsi:type="dcterms:W3CDTF">2018-09-25T20:40:38Z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